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8" r:id="rId3"/>
    <p:sldMasterId id="2147483682" r:id="rId4"/>
  </p:sldMasterIdLst>
  <p:notesMasterIdLst>
    <p:notesMasterId r:id="rId33"/>
  </p:notesMasterIdLst>
  <p:sldIdLst>
    <p:sldId id="257" r:id="rId5"/>
    <p:sldId id="838" r:id="rId6"/>
    <p:sldId id="792" r:id="rId7"/>
    <p:sldId id="859" r:id="rId8"/>
    <p:sldId id="823" r:id="rId9"/>
    <p:sldId id="660" r:id="rId10"/>
    <p:sldId id="680" r:id="rId11"/>
    <p:sldId id="299" r:id="rId12"/>
    <p:sldId id="276" r:id="rId13"/>
    <p:sldId id="682" r:id="rId14"/>
    <p:sldId id="661" r:id="rId15"/>
    <p:sldId id="802" r:id="rId16"/>
    <p:sldId id="262" r:id="rId17"/>
    <p:sldId id="803" r:id="rId18"/>
    <p:sldId id="819" r:id="rId19"/>
    <p:sldId id="352" r:id="rId20"/>
    <p:sldId id="664" r:id="rId21"/>
    <p:sldId id="839" r:id="rId22"/>
    <p:sldId id="707" r:id="rId23"/>
    <p:sldId id="679" r:id="rId24"/>
    <p:sldId id="855" r:id="rId25"/>
    <p:sldId id="670" r:id="rId26"/>
    <p:sldId id="278" r:id="rId27"/>
    <p:sldId id="840" r:id="rId28"/>
    <p:sldId id="844" r:id="rId29"/>
    <p:sldId id="857" r:id="rId30"/>
    <p:sldId id="860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1"/>
    <p:restoredTop sz="96076"/>
  </p:normalViewPr>
  <p:slideViewPr>
    <p:cSldViewPr snapToGrid="0">
      <p:cViewPr varScale="1">
        <p:scale>
          <a:sx n="92" d="100"/>
          <a:sy n="92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A0280-DD86-FB4C-A878-758918C642CE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E6BF1-A180-564C-BF8C-41C5A325D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17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0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51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60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4800df4a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4800df4a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144800df4ad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4800df4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4800df4a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44800df4a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888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D161-5302-474A-A4AC-5985662D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8CA5E-CD17-C9CD-6FBD-3A7673D7D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6E70-DA65-16C4-8731-6CDD25C8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C0FC9-879A-DE3F-58AA-9AAE8BF7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601D8-9248-A730-B8CC-5BB5D60C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506A-834F-F192-23E1-E13EC515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AD2C8-A365-FD72-12BB-B49B282E8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115E-68D6-0860-C246-EEED7268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4B36-DA2C-8D48-7EE7-3922D6E6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8E59-D4EC-55AD-08B4-35A3543B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6BD0-C766-9C68-6566-23FD0DEAF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04E94-4B2A-949C-86B2-3AAE74B82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BA65-7533-5C84-8A36-0D855D2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6837-0793-10AD-6658-458D482B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DF53-1F45-CA5E-4CC3-FA55537E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2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TERNAL">
  <p:cSld name="Title Slide EXTERN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3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745236" y="6512680"/>
            <a:ext cx="9761897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100" rIns="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9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35659"/>
                </a:solidFill>
                <a:latin typeface="Arial"/>
                <a:ea typeface="Arial"/>
                <a:cs typeface="Arial"/>
                <a:sym typeface="Arial"/>
              </a:rPr>
              <a:t>This material is based upon work supported by NSF’s National Ecological Observatory Network which is a major facility fully funded by the National Science Foundation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890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Charts">
  <p:cSld name="Comparison Char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66344" y="1481329"/>
            <a:ext cx="5394960" cy="37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66344" y="1901952"/>
            <a:ext cx="5394960" cy="46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325755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327648" y="1481329"/>
            <a:ext cx="5394960" cy="37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327648" y="1901952"/>
            <a:ext cx="5394960" cy="46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325755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>
            <a:spLocks noGrp="1"/>
          </p:cNvSpPr>
          <p:nvPr>
            <p:ph type="chart" idx="5"/>
          </p:nvPr>
        </p:nvSpPr>
        <p:spPr>
          <a:xfrm>
            <a:off x="466344" y="2377440"/>
            <a:ext cx="53949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1"/>
          <p:cNvSpPr>
            <a:spLocks noGrp="1"/>
          </p:cNvSpPr>
          <p:nvPr>
            <p:ph type="chart" idx="6"/>
          </p:nvPr>
        </p:nvSpPr>
        <p:spPr>
          <a:xfrm>
            <a:off x="6327648" y="2377440"/>
            <a:ext cx="53949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4785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TERNAL">
  <p:cSld name="Title Slide EXTERN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3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745236" y="6512680"/>
            <a:ext cx="9761897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100" rIns="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9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35659"/>
                </a:solidFill>
                <a:latin typeface="Arial"/>
                <a:ea typeface="Arial"/>
                <a:cs typeface="Arial"/>
                <a:sym typeface="Arial"/>
              </a:rPr>
              <a:t>This material is based upon work supported by NSF’s National Ecological Observatory Network which is a major facility fully funded by the National Science Foundation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85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Charts">
  <p:cSld name="Comparison Char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66344" y="1481329"/>
            <a:ext cx="5394960" cy="37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6344" y="1901952"/>
            <a:ext cx="5394960" cy="46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325755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3"/>
          </p:nvPr>
        </p:nvSpPr>
        <p:spPr>
          <a:xfrm>
            <a:off x="6327648" y="1481329"/>
            <a:ext cx="5394960" cy="37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4"/>
          </p:nvPr>
        </p:nvSpPr>
        <p:spPr>
          <a:xfrm>
            <a:off x="6327648" y="1901952"/>
            <a:ext cx="5394960" cy="46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325755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−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30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24"/>
          <p:cNvSpPr>
            <a:spLocks noGrp="1"/>
          </p:cNvSpPr>
          <p:nvPr>
            <p:ph type="chart" idx="5"/>
          </p:nvPr>
        </p:nvSpPr>
        <p:spPr>
          <a:xfrm>
            <a:off x="466344" y="2377440"/>
            <a:ext cx="53949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4"/>
          <p:cNvSpPr>
            <a:spLocks noGrp="1"/>
          </p:cNvSpPr>
          <p:nvPr>
            <p:ph type="chart" idx="6"/>
          </p:nvPr>
        </p:nvSpPr>
        <p:spPr>
          <a:xfrm>
            <a:off x="6327648" y="2377440"/>
            <a:ext cx="539496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2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056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466343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5422392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6300216" y="1481328"/>
            <a:ext cx="5422392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803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53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2"/>
          </p:nvPr>
        </p:nvSpPr>
        <p:spPr>
          <a:xfrm>
            <a:off x="466344" y="905256"/>
            <a:ext cx="11256264" cy="44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990"/>
              <a:buNone/>
              <a:defRPr sz="2600">
                <a:solidFill>
                  <a:schemeClr val="dk1"/>
                </a:solidFill>
              </a:defRPr>
            </a:lvl1pPr>
            <a:lvl2pPr marL="914400" lvl="1" indent="-325755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9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INTERNAL">
  <p:cSld name="1_Title Slide INTERNAL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9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9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9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9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9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219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6E87-2A03-64B1-7A5A-677890CC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327D-873C-1A57-EA6B-5C3646CA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91D1C-D8D6-F1B9-0AF5-9C6C0636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C5A18-D67A-8710-556C-74CC89A8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ACEBD-284C-9960-4168-A8F93B1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13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CE0A-C9CD-234A-1CE6-BBD8D454A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EE2E-C00A-7AA7-C4E3-1350E594F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933A3-1AEA-C72C-BA5A-FA3A7362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8E80-C2CE-DE75-2165-3CFBC12C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FA0C-FF85-11BF-9580-8F0F39FC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21FB-CEE2-B3BD-303A-53B876E6C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3D8F-1F95-B9C5-BBB1-61F843F0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881C-7837-9CBB-AE9C-F2AC9B5B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88BA-9F4B-3901-28F8-50660D34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FA4A-1F22-F3CD-9CF3-961A4CB3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029E-BD08-9E84-431E-DB366043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3770C-8436-AC40-6460-092421A6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7FC6F-0144-F25A-BCD2-636C1779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1DB4-E615-876E-F585-CF809F76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3F6B8-EE9D-42AE-48A1-143E428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3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C9FE-EB39-876E-A68B-B12C7D12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313A-0A74-D78D-EF8E-F8E817C1B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29CFE-0179-F2C9-D0B3-72F8E3FE9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0CBF0-3567-0732-C196-5802E9A3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10447-077C-827C-0C63-AB971395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915D-022A-4D4A-2FA7-16CD2FC7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F38D-97BC-BDF6-5FD0-43122AA4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5C9E-D1A5-D897-F578-882E54919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389A3-CA2E-A902-A821-A236D8D0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20A43-5149-4399-99B9-580584FCF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C3EBD-B94D-F5D3-0657-3ADD1E6CF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C9781-B600-807A-F3F0-79AA5588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5D533-094E-E2C2-8CAD-FB5F38E8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2C74A-D9DF-C9C1-2326-7BCB87D0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2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C905-BB09-0596-1C3F-79CD0299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5D869-2EA6-9C0E-5737-F3DD382F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6DC12-EAA7-331B-9DA0-E3CEEF02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BB724-FE7E-30AE-0071-16B322B8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94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B5FB6-B3E7-B00A-B7D3-D93C0813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D90C7-40DE-A260-3DDB-F4941F0EA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8813-D658-0237-BD30-AC3F7D9D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2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251-1CC7-31D2-CC1C-DA44D68C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0F27-FD66-E63E-E32C-17DA371E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C83D8-199F-0ABE-4726-E64800A8A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2FBE3-4617-F4CB-98E6-21E36284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39BC8-6614-3C44-5A01-6E59E978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2AFE1-A546-0ACF-9D2A-164A7030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6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CE4D-14C4-E53A-2857-AACAD4AA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6B56C-256C-820E-1E37-5E8508C8A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33FD9-35FC-F8BC-9380-5E9C46D7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303C6-E982-8058-4917-E9347B13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50330-A5F3-95E1-8D5A-744C5079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0E64D-785E-1787-B211-9C153AAF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5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54EA-BD58-AE2E-A63F-B11A900D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781A7-124C-4A61-8151-B0914DAFD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1C25-AE5D-B715-0B1A-A1F0A97D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E7C1D-E9A4-770B-58FC-6BF54955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6452-5350-ECDE-39AF-FED0CBE5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F8E8-BE68-CA94-2694-208EED06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2237B-D880-79F3-1E83-1164B3BB9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D3BB-3A0C-B12D-5B21-D8824494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33678-291C-0FCB-A6DC-9779E37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9133C-FEAA-2CC8-52AE-500FAFA3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2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94475-8798-7160-0523-1CD9D03C3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01FF2-A629-AFCB-2066-3A8EBFEED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00170-8FF4-C095-8BD9-57C1DC75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CF254-7218-BB39-709B-15C1B074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03A3D-E164-1413-E11F-D7090604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40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TERNAL">
  <p:cSld name="Title Slide EXTERN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3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745236" y="6512680"/>
            <a:ext cx="9761897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100" rIns="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9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35659"/>
                </a:solidFill>
                <a:latin typeface="Arial"/>
                <a:ea typeface="Arial"/>
                <a:cs typeface="Arial"/>
                <a:sym typeface="Arial"/>
              </a:rPr>
              <a:t>This material is based upon work supported by NSF’s National Ecological Observatory Network which is a major facility fully funded by the National Science Foundation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439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INTERNAL">
  <p:cSld name="1_Title Slide INTERNAL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9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9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9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9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9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526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466343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5422392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6300216" y="1481328"/>
            <a:ext cx="5422392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277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XTERNAL">
  <p:cSld name="Title Slide EXTERN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9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9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9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9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9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9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9"/>
          <p:cNvSpPr/>
          <p:nvPr/>
        </p:nvSpPr>
        <p:spPr>
          <a:xfrm>
            <a:off x="745236" y="6512680"/>
            <a:ext cx="9761897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100" rIns="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659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35659"/>
                </a:solidFill>
                <a:latin typeface="Arial"/>
                <a:ea typeface="Arial"/>
                <a:cs typeface="Arial"/>
                <a:sym typeface="Arial"/>
              </a:rPr>
              <a:t>This material is based upon work supported by NSF’s National Ecological Observatory Network which is a major facility fully funded by the National Science Foundation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9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331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3860" algn="l">
              <a:spcBef>
                <a:spcPts val="600"/>
              </a:spcBef>
              <a:spcAft>
                <a:spcPts val="0"/>
              </a:spcAft>
              <a:buSzPts val="2760"/>
              <a:buChar char="•"/>
              <a:defRPr>
                <a:solidFill>
                  <a:schemeClr val="dk1"/>
                </a:solidFill>
              </a:defRPr>
            </a:lvl1pPr>
            <a:lvl2pPr marL="914400" lvl="1" indent="-336550" algn="l">
              <a:spcBef>
                <a:spcPts val="600"/>
              </a:spcBef>
              <a:spcAft>
                <a:spcPts val="0"/>
              </a:spcAft>
              <a:buSzPts val="1700"/>
              <a:buChar char="▪"/>
              <a:defRPr>
                <a:solidFill>
                  <a:schemeClr val="dk1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>
                <a:solidFill>
                  <a:schemeClr val="dk1"/>
                </a:solidFill>
              </a:defRPr>
            </a:lvl3pPr>
            <a:lvl4pPr marL="1828800" lvl="3" indent="-330200" algn="l">
              <a:spcBef>
                <a:spcPts val="600"/>
              </a:spcBef>
              <a:spcAft>
                <a:spcPts val="0"/>
              </a:spcAft>
              <a:buSzPts val="1600"/>
              <a:buChar char="-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5962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INTERNAL">
  <p:cSld name="1_Title Slide INTERNAL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/>
          <p:cNvPicPr preferRelativeResize="0"/>
          <p:nvPr/>
        </p:nvPicPr>
        <p:blipFill rotWithShape="1">
          <a:blip r:embed="rId2">
            <a:alphaModFix/>
          </a:blip>
          <a:srcRect l="25" t="21276" r="-24" b="297"/>
          <a:stretch/>
        </p:blipFill>
        <p:spPr>
          <a:xfrm>
            <a:off x="3048" y="0"/>
            <a:ext cx="12188952" cy="63717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3"/>
          <p:cNvSpPr/>
          <p:nvPr/>
        </p:nvSpPr>
        <p:spPr>
          <a:xfrm>
            <a:off x="0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/>
          <p:nvPr/>
        </p:nvSpPr>
        <p:spPr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 txBox="1">
            <a:spLocks noGrp="1"/>
          </p:cNvSpPr>
          <p:nvPr>
            <p:ph type="subTitle" idx="1"/>
          </p:nvPr>
        </p:nvSpPr>
        <p:spPr>
          <a:xfrm>
            <a:off x="466344" y="5138929"/>
            <a:ext cx="11256264" cy="6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15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466344" y="457200"/>
            <a:ext cx="4471416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95"/>
              <a:buNone/>
              <a:defRPr sz="13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EAEE0"/>
              </a:buClr>
              <a:buSzPts val="4000"/>
              <a:buFont typeface="Arial"/>
              <a:buNone/>
              <a:defRPr sz="4000" b="0">
                <a:solidFill>
                  <a:srgbClr val="5EAE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3" descr="CONFIDENTIAL_TAG_0xFFEE"/>
          <p:cNvSpPr txBox="1"/>
          <p:nvPr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3"/>
          <p:cNvSpPr/>
          <p:nvPr/>
        </p:nvSpPr>
        <p:spPr>
          <a:xfrm flipH="1">
            <a:off x="5827183" y="0"/>
            <a:ext cx="6364817" cy="637698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857" y="414338"/>
            <a:ext cx="25058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3"/>
          <p:cNvSpPr/>
          <p:nvPr/>
        </p:nvSpPr>
        <p:spPr>
          <a:xfrm>
            <a:off x="10635175" y="6468324"/>
            <a:ext cx="1195754" cy="347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262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type="blank">
  <p:cSld name="Closing Slide with Imag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4"/>
          <p:cNvPicPr preferRelativeResize="0"/>
          <p:nvPr/>
        </p:nvPicPr>
        <p:blipFill rotWithShape="1">
          <a:blip r:embed="rId2">
            <a:alphaModFix/>
          </a:blip>
          <a:srcRect t="27318"/>
          <a:stretch/>
        </p:blipFill>
        <p:spPr>
          <a:xfrm>
            <a:off x="-3" y="0"/>
            <a:ext cx="12192000" cy="59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4"/>
          <p:cNvSpPr/>
          <p:nvPr/>
        </p:nvSpPr>
        <p:spPr>
          <a:xfrm>
            <a:off x="-1" y="3246120"/>
            <a:ext cx="12191999" cy="365760"/>
          </a:xfrm>
          <a:prstGeom prst="rect">
            <a:avLst/>
          </a:prstGeom>
          <a:solidFill>
            <a:srgbClr val="00428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4"/>
          <p:cNvSpPr txBox="1"/>
          <p:nvPr/>
        </p:nvSpPr>
        <p:spPr>
          <a:xfrm>
            <a:off x="2683272" y="6225331"/>
            <a:ext cx="6825458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720.746.4844  |  neonscience@battelleecology.org   |  neonscience.org</a:t>
            </a:r>
            <a:endParaRPr sz="156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5848" y="3996133"/>
            <a:ext cx="5291222" cy="1928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48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E737-827E-7A65-ED70-E1EF0ADC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3CE8-727F-57CE-7B98-02A3E3AA9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D119F-48B3-FEA4-8B0A-AF8628782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D768-6913-0BF2-50B5-F190EC40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D5A35-78CD-4D30-0373-CE9705EF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9C99C-4B5D-A76B-FE46-2D3B95C1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B79D-BD03-B473-1E76-214C9D9C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43C50-1BB6-4CFA-435D-96BD585B8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88439-F2C4-7627-453E-418972F1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1C40D-D2C1-2338-2633-80205653F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3A68B-5D54-1EDF-0B44-B18EA8A08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BC38D-B5F2-59CF-917A-96C168C7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946AB-6551-2FBA-0C46-B8E26311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D8DE-E045-E7CE-8683-81F7A608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088-4FF9-3433-A2F5-47C49DEF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85D06-B86E-3340-29C4-ED266BA3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05E10-4302-ADD8-C86C-C294C755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ABBF4-79EC-E2D1-C1CB-B509A5F9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88C60-2B49-8BB6-B6C2-808729FD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A6BD4-3836-FFD5-6F50-630D2A12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FD72-23A5-1A3F-687A-C2816249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7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CC10-0955-AD69-6810-C88C731A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017E-BBCC-C5EA-E77E-2846CC4A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9F875-A815-66B4-A92D-518CEE167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F758E-3473-7047-9E90-9C607240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EB461-7B43-91D6-BCD8-B212A35E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68AF3-F387-F8EB-21A9-90E4FD1D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7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94EE-83B4-7521-04DD-CD0C9271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A3DFF-B948-EFFA-E310-9692E8448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81245-3534-779C-DB88-0CCC92590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BFD5F-3BBD-A7D9-0034-DEB48B02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72232-8495-F736-EC59-F6D758E1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79FEE-46B0-9336-8BBA-66D5D1B1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5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C9EEC-8D7D-7178-B61B-1D00B33D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863FC-D5D6-C6C7-3B47-3FBD096C5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87AD-9DC7-CA1C-1B17-A3C2C3940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971F-4B31-F94F-B813-5730EFDF05D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3981-681B-BECE-51F6-4324CEE66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2D5ED-65BC-8824-4B49-972C41454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02824-5170-BC49-B4B2-4A0FABCC7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11598781" y="6181821"/>
            <a:ext cx="146051" cy="221456"/>
          </a:xfrm>
          <a:custGeom>
            <a:avLst/>
            <a:gdLst/>
            <a:ahLst/>
            <a:cxnLst/>
            <a:rect l="l" t="t" r="r" b="b"/>
            <a:pathLst>
              <a:path w="109538" h="221456" extrusionOk="0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386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/>
          <p:nvPr/>
        </p:nvSpPr>
        <p:spPr>
          <a:xfrm>
            <a:off x="466344" y="6192078"/>
            <a:ext cx="11362893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466344" y="6252068"/>
            <a:ext cx="11362893" cy="123967"/>
          </a:xfrm>
          <a:prstGeom prst="rect">
            <a:avLst/>
          </a:prstGeom>
          <a:solidFill>
            <a:srgbClr val="141414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11747086" y="6181821"/>
            <a:ext cx="109538" cy="221456"/>
          </a:xfrm>
          <a:custGeom>
            <a:avLst/>
            <a:gdLst/>
            <a:ahLst/>
            <a:cxnLst/>
            <a:rect l="l" t="t" r="r" b="b"/>
            <a:pathLst>
              <a:path w="109538" h="221456" extrusionOk="0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2" descr="A close up of a sign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48494" y="6438502"/>
            <a:ext cx="923312" cy="336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116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9">
          <p15:clr>
            <a:srgbClr val="F26B43"/>
          </p15:clr>
        </p15:guide>
        <p15:guide id="4" pos="7385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877">
          <p15:clr>
            <a:srgbClr val="F26B43"/>
          </p15:clr>
        </p15:guide>
        <p15:guide id="7" orient="horz" pos="261">
          <p15:clr>
            <a:srgbClr val="F26B43"/>
          </p15:clr>
        </p15:guide>
        <p15:guide id="8" orient="horz" pos="3858">
          <p15:clr>
            <a:srgbClr val="F26B43"/>
          </p15:clr>
        </p15:guide>
        <p15:guide id="9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B49FC-9771-AD9F-E34B-3165374D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137B1-075C-5D8F-C4AB-72FD0F9C8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4B27-CC07-5103-974E-EFE3F48D0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D04EA-46BB-A44C-B4CA-1BA492C7A1E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5CBF-55B2-276B-B763-98C63DB27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C7B1-ADCC-23E5-80D5-61A7B7A82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E886C-D4CD-634E-8A3C-63C6EB6FE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11598781" y="6181821"/>
            <a:ext cx="146051" cy="221456"/>
          </a:xfrm>
          <a:custGeom>
            <a:avLst/>
            <a:gdLst/>
            <a:ahLst/>
            <a:cxnLst/>
            <a:rect l="l" t="t" r="r" b="b"/>
            <a:pathLst>
              <a:path w="109538" h="221456" extrusionOk="0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386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dt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466344" y="6510528"/>
            <a:ext cx="557784" cy="20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466344" y="6192078"/>
            <a:ext cx="11362893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/>
          <p:nvPr/>
        </p:nvSpPr>
        <p:spPr>
          <a:xfrm>
            <a:off x="466344" y="6252068"/>
            <a:ext cx="11362893" cy="123967"/>
          </a:xfrm>
          <a:prstGeom prst="rect">
            <a:avLst/>
          </a:prstGeom>
          <a:solidFill>
            <a:srgbClr val="141414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11747086" y="6181821"/>
            <a:ext cx="109538" cy="221456"/>
          </a:xfrm>
          <a:custGeom>
            <a:avLst/>
            <a:gdLst/>
            <a:ahLst/>
            <a:cxnLst/>
            <a:rect l="l" t="t" r="r" b="b"/>
            <a:pathLst>
              <a:path w="109538" h="221456" extrusionOk="0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8" descr="A close up of a sign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8494" y="6438502"/>
            <a:ext cx="923312" cy="336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884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9">
          <p15:clr>
            <a:srgbClr val="F26B43"/>
          </p15:clr>
        </p15:guide>
        <p15:guide id="4" pos="7385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877">
          <p15:clr>
            <a:srgbClr val="F26B43"/>
          </p15:clr>
        </p15:guide>
        <p15:guide id="7" orient="horz" pos="261">
          <p15:clr>
            <a:srgbClr val="F26B43"/>
          </p15:clr>
        </p15:guide>
        <p15:guide id="8" orient="horz" pos="3858">
          <p15:clr>
            <a:srgbClr val="F26B43"/>
          </p15:clr>
        </p15:guide>
        <p15:guide id="9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hyperlink" Target="mailto:biorepo@asu.edu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biorepo@asu.edu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biorepo@asu.edu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biorepo@asu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jpg"/><Relationship Id="rId11" Type="http://schemas.openxmlformats.org/officeDocument/2006/relationships/image" Target="../media/image56.jpeg"/><Relationship Id="rId5" Type="http://schemas.openxmlformats.org/officeDocument/2006/relationships/image" Target="../media/image50.jp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repo.neonscience.org/porta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hyperlink" Target="mailto:biorepo@asu.edu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gHqSPJOETQ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biorepo@asu.edu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biorepo@asu.edu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iorepo@asu.edu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hyperlink" Target="mailto:biorepo@asu.edu" TargetMode="External"/><Relationship Id="rId4" Type="http://schemas.openxmlformats.org/officeDocument/2006/relationships/image" Target="../media/image16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body" idx="2"/>
          </p:nvPr>
        </p:nvSpPr>
        <p:spPr>
          <a:xfrm>
            <a:off x="466343" y="457200"/>
            <a:ext cx="7574071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buClr>
                <a:schemeClr val="accent1"/>
              </a:buClr>
            </a:pPr>
            <a:r>
              <a:rPr lang="en-US" sz="1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Kelsey Yule</a:t>
            </a:r>
          </a:p>
          <a:p>
            <a:pPr marL="0" indent="0">
              <a:buClr>
                <a:schemeClr val="accent1"/>
              </a:buClr>
            </a:pPr>
            <a:r>
              <a:rPr lang="en-US" dirty="0">
                <a:latin typeface="Arial"/>
                <a:cs typeface="Arial"/>
                <a:sym typeface="Arial"/>
              </a:rPr>
              <a:t>Biodiversity Knowledge Integration Center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95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School of Life Sciences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95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Arizona State University</a:t>
            </a:r>
            <a:endParaRPr dirty="0"/>
          </a:p>
          <a:p>
            <a:pPr marL="0" lvl="0" indent="0">
              <a:buClr>
                <a:schemeClr val="accent1"/>
              </a:buClr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 August 2024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466344" y="3483864"/>
            <a:ext cx="11256264" cy="147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NEON Biorepository Data Skills Workshop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8" r="-1" b="29272"/>
          <a:stretch/>
        </p:blipFill>
        <p:spPr>
          <a:xfrm>
            <a:off x="855022" y="397860"/>
            <a:ext cx="3314644" cy="1399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9" r="-1" b="4999"/>
          <a:stretch/>
        </p:blipFill>
        <p:spPr>
          <a:xfrm>
            <a:off x="855021" y="1967634"/>
            <a:ext cx="3314644" cy="2934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r="14283" b="5"/>
          <a:stretch/>
        </p:blipFill>
        <p:spPr>
          <a:xfrm>
            <a:off x="4352743" y="397860"/>
            <a:ext cx="2145593" cy="3949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r="-7" b="-7"/>
          <a:stretch/>
        </p:blipFill>
        <p:spPr>
          <a:xfrm>
            <a:off x="2639508" y="5072334"/>
            <a:ext cx="1530157" cy="1336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4075"/>
          <a:stretch/>
        </p:blipFill>
        <p:spPr>
          <a:xfrm>
            <a:off x="4352743" y="4509462"/>
            <a:ext cx="2145593" cy="1899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0" r="-6" b="12523"/>
          <a:stretch/>
        </p:blipFill>
        <p:spPr>
          <a:xfrm>
            <a:off x="855021" y="5072334"/>
            <a:ext cx="1522420" cy="133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47CAA-2E03-A445-808F-69C3415E3744}"/>
              </a:ext>
            </a:extLst>
          </p:cNvPr>
          <p:cNvSpPr txBox="1"/>
          <p:nvPr/>
        </p:nvSpPr>
        <p:spPr>
          <a:xfrm>
            <a:off x="6644639" y="5233712"/>
            <a:ext cx="493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are transferred to the 18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domain facilities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Biorepository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5C5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external contractors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75C58-8C26-8D42-BE3E-32BF736BC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639" y="121071"/>
            <a:ext cx="4937760" cy="5112467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13BBFCED-FCE5-D64E-8BF1-D8F3FFFF5EAB}"/>
              </a:ext>
            </a:extLst>
          </p:cNvPr>
          <p:cNvSpPr/>
          <p:nvPr/>
        </p:nvSpPr>
        <p:spPr>
          <a:xfrm>
            <a:off x="7048956" y="1797541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621CA86-EC0B-F04A-AEFE-9DFF79AAEF18}"/>
              </a:ext>
            </a:extLst>
          </p:cNvPr>
          <p:cNvSpPr/>
          <p:nvPr/>
        </p:nvSpPr>
        <p:spPr>
          <a:xfrm>
            <a:off x="10089184" y="1823941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3EC01D-ACB2-8C46-9262-2A701C01C583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9ECAF55-7710-5E42-BEA0-E185610E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13C4E2-BB2F-7C4A-90AB-87B897AD2B55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4779BA0-ACFB-0546-8863-F7FE906A5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0"/>
          <a:stretch/>
        </p:blipFill>
        <p:spPr>
          <a:xfrm>
            <a:off x="4402432" y="3342161"/>
            <a:ext cx="2089022" cy="13400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00BECA-AA66-1544-9A4D-C6EA7E4B1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6" r="43893" b="6795"/>
          <a:stretch/>
        </p:blipFill>
        <p:spPr>
          <a:xfrm>
            <a:off x="4546608" y="494111"/>
            <a:ext cx="1953855" cy="25988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8651F9-CDC3-D749-BC48-7E249CC7B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3" t="12584" r="-299" b="17755"/>
          <a:stretch/>
        </p:blipFill>
        <p:spPr>
          <a:xfrm>
            <a:off x="4402432" y="4879902"/>
            <a:ext cx="2098031" cy="1537740"/>
          </a:xfrm>
          <a:prstGeom prst="rect">
            <a:avLst/>
          </a:prstGeom>
        </p:spPr>
      </p:pic>
      <p:pic>
        <p:nvPicPr>
          <p:cNvPr id="22" name="Picture 2" descr="https://pbs.twimg.com/media/D4xnMMiWwAAtjIE.jpg:large">
            <a:extLst>
              <a:ext uri="{FF2B5EF4-FFF2-40B4-BE49-F238E27FC236}">
                <a16:creationId xmlns:a16="http://schemas.microsoft.com/office/drawing/2014/main" id="{7AB63939-8496-6D47-8CDE-60B4ACC0F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1" r="-2" b="15949"/>
          <a:stretch/>
        </p:blipFill>
        <p:spPr bwMode="auto">
          <a:xfrm>
            <a:off x="808962" y="3342160"/>
            <a:ext cx="3387137" cy="30754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FD88CD-056E-1B40-A2E3-FB7D2CA78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639" y="107743"/>
            <a:ext cx="4937760" cy="5112467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656BDB50-6FC3-F049-B4D6-DEEAA14C6A76}"/>
              </a:ext>
            </a:extLst>
          </p:cNvPr>
          <p:cNvSpPr/>
          <p:nvPr/>
        </p:nvSpPr>
        <p:spPr>
          <a:xfrm>
            <a:off x="10089184" y="1823941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E5A454-D129-2B41-B20A-1F2FA0889BD8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AA6342-2440-F34F-8BA7-061D1C41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D432EA-3A2F-AB4C-9FEE-584170D2219C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8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247CAA-2E03-A445-808F-69C3415E3744}"/>
              </a:ext>
            </a:extLst>
          </p:cNvPr>
          <p:cNvSpPr txBox="1"/>
          <p:nvPr/>
        </p:nvSpPr>
        <p:spPr>
          <a:xfrm>
            <a:off x="6644639" y="5002292"/>
            <a:ext cx="4937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are sent from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5C5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external contractors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domain facilities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where they are curated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C5C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164;p6">
            <a:extLst>
              <a:ext uri="{FF2B5EF4-FFF2-40B4-BE49-F238E27FC236}">
                <a16:creationId xmlns:a16="http://schemas.microsoft.com/office/drawing/2014/main" id="{4374F060-7F8A-4429-807E-F8140511FF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3809" y="494113"/>
            <a:ext cx="3538623" cy="2598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7"/>
          <p:cNvGrpSpPr/>
          <p:nvPr/>
        </p:nvGrpSpPr>
        <p:grpSpPr>
          <a:xfrm>
            <a:off x="436151" y="637824"/>
            <a:ext cx="7995128" cy="5582351"/>
            <a:chOff x="541463" y="548640"/>
            <a:chExt cx="7995128" cy="5582351"/>
          </a:xfrm>
        </p:grpSpPr>
        <p:pic>
          <p:nvPicPr>
            <p:cNvPr id="172" name="Google Shape;172;p7" descr="A picture containing clock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6821" y="973775"/>
              <a:ext cx="7375182" cy="5157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7"/>
            <p:cNvSpPr txBox="1"/>
            <p:nvPr/>
          </p:nvSpPr>
          <p:spPr>
            <a:xfrm>
              <a:off x="541463" y="1328106"/>
              <a:ext cx="2761752" cy="4424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fontScale="975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environmental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microbial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plant &amp; algal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invertebrate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764634" y="4637837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053194" y="204502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711287" y="387705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593944" y="1133669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022156" y="2871548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304288" y="548640"/>
              <a:ext cx="6232303" cy="4849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7"/>
            <p:cNvPicPr preferRelativeResize="0"/>
            <p:nvPr/>
          </p:nvPicPr>
          <p:blipFill rotWithShape="1">
            <a:blip r:embed="rId4">
              <a:alphaModFix/>
            </a:blip>
            <a:srcRect l="3053" t="2537" r="12573" b="7902"/>
            <a:stretch/>
          </p:blipFill>
          <p:spPr>
            <a:xfrm>
              <a:off x="2281853" y="1059533"/>
              <a:ext cx="5363047" cy="4424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/>
              <a:t>Annual sample intake</a:t>
            </a:r>
            <a:endParaRPr dirty="0"/>
          </a:p>
        </p:txBody>
      </p:sp>
      <p:pic>
        <p:nvPicPr>
          <p:cNvPr id="2" name="Google Shape;181;p7">
            <a:extLst>
              <a:ext uri="{FF2B5EF4-FFF2-40B4-BE49-F238E27FC236}">
                <a16:creationId xmlns:a16="http://schemas.microsoft.com/office/drawing/2014/main" id="{9DF99087-E619-FFA9-CCAE-98DC57E583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1859" t="43317" r="576" b="43466"/>
          <a:stretch/>
        </p:blipFill>
        <p:spPr>
          <a:xfrm>
            <a:off x="10355715" y="713921"/>
            <a:ext cx="1204588" cy="140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13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7"/>
          <p:cNvGrpSpPr/>
          <p:nvPr/>
        </p:nvGrpSpPr>
        <p:grpSpPr>
          <a:xfrm>
            <a:off x="436151" y="637824"/>
            <a:ext cx="7995128" cy="5582351"/>
            <a:chOff x="541463" y="548640"/>
            <a:chExt cx="7995128" cy="5582351"/>
          </a:xfrm>
        </p:grpSpPr>
        <p:pic>
          <p:nvPicPr>
            <p:cNvPr id="172" name="Google Shape;172;p7" descr="A picture containing clock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6821" y="973775"/>
              <a:ext cx="7375182" cy="5157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7"/>
            <p:cNvSpPr txBox="1"/>
            <p:nvPr/>
          </p:nvSpPr>
          <p:spPr>
            <a:xfrm>
              <a:off x="541463" y="1328106"/>
              <a:ext cx="2761752" cy="4424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fontScale="975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environmental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microbial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plant &amp; algal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invertebrate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764634" y="4637837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053194" y="204502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711287" y="387705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593944" y="1133669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022156" y="2871548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304288" y="548640"/>
              <a:ext cx="6232303" cy="4849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7"/>
            <p:cNvPicPr preferRelativeResize="0"/>
            <p:nvPr/>
          </p:nvPicPr>
          <p:blipFill rotWithShape="1">
            <a:blip r:embed="rId4">
              <a:alphaModFix/>
            </a:blip>
            <a:srcRect l="3053" t="2537" r="12573" b="7902"/>
            <a:stretch/>
          </p:blipFill>
          <p:spPr>
            <a:xfrm>
              <a:off x="2281853" y="1059533"/>
              <a:ext cx="5363047" cy="4424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Annual sample intake</a:t>
            </a:r>
            <a:endParaRPr/>
          </a:p>
        </p:txBody>
      </p:sp>
      <p:pic>
        <p:nvPicPr>
          <p:cNvPr id="4" name="Picture 3" descr="A picture containing indoor, large, many, bottle&#10;&#10;Description automatically generated">
            <a:extLst>
              <a:ext uri="{FF2B5EF4-FFF2-40B4-BE49-F238E27FC236}">
                <a16:creationId xmlns:a16="http://schemas.microsoft.com/office/drawing/2014/main" id="{E3328AC8-93FE-AAAF-A9B6-4E465428E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94" y="2744746"/>
            <a:ext cx="2643033" cy="198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D5495-294A-332C-E48C-B543A1EBC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798" y="684773"/>
            <a:ext cx="1695157" cy="24096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9A5A8A-13A0-D24C-CD14-34F9B1C0A532}"/>
              </a:ext>
            </a:extLst>
          </p:cNvPr>
          <p:cNvCxnSpPr>
            <a:cxnSpLocks/>
          </p:cNvCxnSpPr>
          <p:nvPr/>
        </p:nvCxnSpPr>
        <p:spPr>
          <a:xfrm flipH="1">
            <a:off x="2364081" y="3062813"/>
            <a:ext cx="4562717" cy="3908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467E04-A0D3-1F03-D582-D82D1803616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05639" y="3735884"/>
            <a:ext cx="4664455" cy="626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181;p7">
            <a:extLst>
              <a:ext uri="{FF2B5EF4-FFF2-40B4-BE49-F238E27FC236}">
                <a16:creationId xmlns:a16="http://schemas.microsoft.com/office/drawing/2014/main" id="{B87151FE-32D6-C359-B47A-FCADF5E93A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1859" t="43317" r="576" b="43466"/>
          <a:stretch/>
        </p:blipFill>
        <p:spPr>
          <a:xfrm>
            <a:off x="10355715" y="713921"/>
            <a:ext cx="1204588" cy="140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7"/>
          <p:cNvGrpSpPr/>
          <p:nvPr/>
        </p:nvGrpSpPr>
        <p:grpSpPr>
          <a:xfrm>
            <a:off x="436151" y="637824"/>
            <a:ext cx="7995128" cy="5582351"/>
            <a:chOff x="541463" y="548640"/>
            <a:chExt cx="7995128" cy="5582351"/>
          </a:xfrm>
        </p:grpSpPr>
        <p:pic>
          <p:nvPicPr>
            <p:cNvPr id="172" name="Google Shape;172;p7" descr="A picture containing clock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6821" y="973775"/>
              <a:ext cx="7375182" cy="5157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7"/>
            <p:cNvSpPr txBox="1"/>
            <p:nvPr/>
          </p:nvSpPr>
          <p:spPr>
            <a:xfrm>
              <a:off x="541463" y="1328106"/>
              <a:ext cx="2761752" cy="4424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fontScale="975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environmental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microbial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plant &amp; algal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invertebrate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4242"/>
                </a:buClr>
                <a:buSzPct val="100000"/>
                <a:buFont typeface="Libre Franklin Medium"/>
                <a:buNone/>
                <a:tabLst/>
                <a:defRPr/>
              </a:pPr>
              <a:r>
                <a:rPr kumimoji="0" lang="en-US" sz="1920" b="0" i="0" u="none" strike="noStrike" kern="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vertebrate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764634" y="4637837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053194" y="204502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711287" y="3877056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593944" y="1133669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022156" y="2871548"/>
              <a:ext cx="819302" cy="7607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304288" y="548640"/>
              <a:ext cx="6232303" cy="48499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1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7"/>
            <p:cNvPicPr preferRelativeResize="0"/>
            <p:nvPr/>
          </p:nvPicPr>
          <p:blipFill rotWithShape="1">
            <a:blip r:embed="rId4">
              <a:alphaModFix/>
            </a:blip>
            <a:srcRect l="3053" t="2537" r="12573" b="7902"/>
            <a:stretch/>
          </p:blipFill>
          <p:spPr>
            <a:xfrm>
              <a:off x="2281853" y="1059533"/>
              <a:ext cx="5363047" cy="4424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Annual sample intake</a:t>
            </a:r>
            <a:endParaRPr/>
          </a:p>
        </p:txBody>
      </p:sp>
      <p:pic>
        <p:nvPicPr>
          <p:cNvPr id="6" name="Picture 5" descr="A picture containing bottle, indoor, can, filled&#10;&#10;Description automatically generated">
            <a:extLst>
              <a:ext uri="{FF2B5EF4-FFF2-40B4-BE49-F238E27FC236}">
                <a16:creationId xmlns:a16="http://schemas.microsoft.com/office/drawing/2014/main" id="{84FE472C-E018-DA1C-C5F4-A3798232B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48" r="-3" b="19482"/>
          <a:stretch/>
        </p:blipFill>
        <p:spPr>
          <a:xfrm>
            <a:off x="6005775" y="1123497"/>
            <a:ext cx="3200400" cy="1720274"/>
          </a:xfrm>
          <a:prstGeom prst="rect">
            <a:avLst/>
          </a:prstGeom>
        </p:spPr>
      </p:pic>
      <p:pic>
        <p:nvPicPr>
          <p:cNvPr id="7" name="Picture 6" descr="A picture containing filled, bottle, shelf, full&#10;&#10;Description automatically generated">
            <a:extLst>
              <a:ext uri="{FF2B5EF4-FFF2-40B4-BE49-F238E27FC236}">
                <a16:creationId xmlns:a16="http://schemas.microsoft.com/office/drawing/2014/main" id="{339546AF-3A2F-56E0-FAA7-A6556B2710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5" r="18540" b="-1"/>
          <a:stretch/>
        </p:blipFill>
        <p:spPr>
          <a:xfrm>
            <a:off x="9688443" y="2134210"/>
            <a:ext cx="1857263" cy="2014825"/>
          </a:xfrm>
          <a:prstGeom prst="rect">
            <a:avLst/>
          </a:prstGeom>
        </p:spPr>
      </p:pic>
      <p:pic>
        <p:nvPicPr>
          <p:cNvPr id="8" name="Picture 7" descr="A picture containing indoor, keyboard, table, sitting&#10;&#10;Description automatically generated">
            <a:extLst>
              <a:ext uri="{FF2B5EF4-FFF2-40B4-BE49-F238E27FC236}">
                <a16:creationId xmlns:a16="http://schemas.microsoft.com/office/drawing/2014/main" id="{E6EE9766-EDFD-E51C-CF3A-C8525285C9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185" r="-1" b="10444"/>
          <a:stretch/>
        </p:blipFill>
        <p:spPr>
          <a:xfrm>
            <a:off x="8113189" y="4452713"/>
            <a:ext cx="2560320" cy="13704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97FF00-8A6E-FBBF-9D1A-1F879E0C20B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650783" y="5137952"/>
            <a:ext cx="5462406" cy="287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22302-6D2E-D0CA-358D-162DB73E969F}"/>
              </a:ext>
            </a:extLst>
          </p:cNvPr>
          <p:cNvCxnSpPr>
            <a:cxnSpLocks/>
          </p:cNvCxnSpPr>
          <p:nvPr/>
        </p:nvCxnSpPr>
        <p:spPr>
          <a:xfrm flipH="1">
            <a:off x="6991289" y="4090989"/>
            <a:ext cx="2697154" cy="2032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F9FF16-11F8-84F1-730F-5823E257B76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64081" y="1698075"/>
            <a:ext cx="3641694" cy="2855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181;p7">
            <a:extLst>
              <a:ext uri="{FF2B5EF4-FFF2-40B4-BE49-F238E27FC236}">
                <a16:creationId xmlns:a16="http://schemas.microsoft.com/office/drawing/2014/main" id="{85EBF2B6-4089-7679-EBA2-52B548473E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1859" t="43317" r="576" b="43466"/>
          <a:stretch/>
        </p:blipFill>
        <p:spPr>
          <a:xfrm>
            <a:off x="10355715" y="713921"/>
            <a:ext cx="1204588" cy="140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62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/>
              <a:t>Samples are currently available for research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9C357-DFB3-1487-FC5E-CE0C118C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479613"/>
            <a:ext cx="10773090" cy="47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E5C35B7-DCA3-8345-88D0-66FF05A8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85" y="0"/>
            <a:ext cx="5009582" cy="5463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01453-CC56-514A-8426-20F77D3D8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86"/>
          <a:stretch/>
        </p:blipFill>
        <p:spPr>
          <a:xfrm>
            <a:off x="334287" y="219886"/>
            <a:ext cx="5486129" cy="641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7C7D1-5764-E645-83D1-D579A05B9A00}"/>
              </a:ext>
            </a:extLst>
          </p:cNvPr>
          <p:cNvSpPr txBox="1"/>
          <p:nvPr/>
        </p:nvSpPr>
        <p:spPr>
          <a:xfrm>
            <a:off x="5820416" y="4992874"/>
            <a:ext cx="429794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srgbClr val="89CCE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External researchers 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are using 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 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0" lang="en-US" sz="28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in research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ABAF1F-1AD1-F149-B8C3-B01CB6CD53ED}"/>
              </a:ext>
            </a:extLst>
          </p:cNvPr>
          <p:cNvSpPr/>
          <p:nvPr/>
        </p:nvSpPr>
        <p:spPr>
          <a:xfrm>
            <a:off x="8120111" y="2493085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B91C6-AD3B-D34F-99EC-9E79D782C517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2A5942-4078-0C49-8F6D-E0C851E1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0C9F7A-4EDB-2444-837E-36F3AE81D804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8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47CAA-2E03-A445-808F-69C3415E3744}"/>
              </a:ext>
            </a:extLst>
          </p:cNvPr>
          <p:cNvSpPr txBox="1"/>
          <p:nvPr/>
        </p:nvSpPr>
        <p:spPr>
          <a:xfrm>
            <a:off x="415898" y="5589567"/>
            <a:ext cx="9510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from shipping manifests,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data portal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API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9CCE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external researchers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(PIs)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 data portal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217D3-F7AB-F740-A88F-CF4686D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3" y="1175347"/>
            <a:ext cx="6116933" cy="4147073"/>
          </a:xfrm>
          <a:prstGeom prst="rect">
            <a:avLst/>
          </a:prstGeom>
          <a:ln w="19050">
            <a:solidFill>
              <a:srgbClr val="7267AD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E639A0-A4B5-FA46-ADEC-35BA60D37F14}"/>
              </a:ext>
            </a:extLst>
          </p:cNvPr>
          <p:cNvSpPr txBox="1"/>
          <p:nvPr/>
        </p:nvSpPr>
        <p:spPr>
          <a:xfrm>
            <a:off x="682503" y="332431"/>
            <a:ext cx="642150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https://</a:t>
            </a:r>
            <a:r>
              <a:rPr kumimoji="0" lang="en-US" sz="3840" b="0" i="0" u="none" strike="noStrike" kern="1200" cap="none" spc="0" normalizeH="0" baseline="0" noProof="0" dirty="0" err="1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biorepo.neonscience.org</a:t>
            </a:r>
            <a:r>
              <a:rPr kumimoji="0" lang="en-US" sz="384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4061E-0BB1-D949-9AC0-6B86834C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49" y="101417"/>
            <a:ext cx="4636210" cy="50474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1A7371B-F2C4-EB44-85C2-E5AEFDAE14A1}"/>
              </a:ext>
            </a:extLst>
          </p:cNvPr>
          <p:cNvSpPr/>
          <p:nvPr/>
        </p:nvSpPr>
        <p:spPr>
          <a:xfrm>
            <a:off x="9570088" y="3778613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F392F8-3380-A418-F893-22AF3179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Biodiversity Occurrence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3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7BCCB5-5A49-6043-8C90-A524E869F7E5}"/>
              </a:ext>
            </a:extLst>
          </p:cNvPr>
          <p:cNvSpPr/>
          <p:nvPr/>
        </p:nvSpPr>
        <p:spPr>
          <a:xfrm>
            <a:off x="695870" y="1074509"/>
            <a:ext cx="54001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60" dirty="0">
                <a:latin typeface="Calibri" panose="020F0502020204030204" pitchFamily="34" charset="0"/>
                <a:cs typeface="Calibri" panose="020F0502020204030204" pitchFamily="34" charset="0"/>
              </a:rPr>
              <a:t>Sample data follow the </a:t>
            </a:r>
            <a:r>
              <a:rPr lang="en-US" sz="336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Darwin Core Standard </a:t>
            </a:r>
            <a:r>
              <a:rPr lang="en-US" sz="3360" dirty="0">
                <a:latin typeface="Calibri" panose="020F0502020204030204" pitchFamily="34" charset="0"/>
                <a:cs typeface="Calibri" panose="020F0502020204030204" pitchFamily="34" charset="0"/>
              </a:rPr>
              <a:t>developed by Biodiversity Information Standards (TDWG): </a:t>
            </a:r>
          </a:p>
          <a:p>
            <a:endParaRPr lang="en-US" sz="336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36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160" dirty="0">
                <a:solidFill>
                  <a:srgbClr val="0369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stable, straightforward and flexible framework </a:t>
            </a:r>
            <a:r>
              <a:rPr lang="en-US" sz="2160" dirty="0">
                <a:latin typeface="Calibri" panose="020F0502020204030204" pitchFamily="34" charset="0"/>
                <a:cs typeface="Calibri" panose="020F0502020204030204" pitchFamily="34" charset="0"/>
              </a:rPr>
              <a:t>for compiling biodiversity data from varied and variable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A6710-C609-B040-94C3-11EEADB8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40" y="577586"/>
            <a:ext cx="3901440" cy="545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A3D6A3-26A5-1D4D-8885-830328750A5E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3D99D0-992F-FF4C-A2EF-B8B2C4F6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E83D-336F-A940-AC15-CC15FCBB59EE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4"/>
                </a:rPr>
                <a:t>biorepo@asu.edu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07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9677-FBA4-F62A-13BE-BBDC2C97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A71E8-FF3D-5EFB-F990-5F15DEC26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NEON Biorepository: Samples &amp; Data</a:t>
            </a:r>
          </a:p>
          <a:p>
            <a:r>
              <a:rPr lang="en-US" dirty="0"/>
              <a:t>The NEON Biorepository Portal: Finding and downloading sample data</a:t>
            </a:r>
          </a:p>
          <a:p>
            <a:r>
              <a:rPr lang="en-US" dirty="0"/>
              <a:t>The NEON Data Portal: Finding and downloading contextual data</a:t>
            </a:r>
          </a:p>
          <a:p>
            <a:r>
              <a:rPr lang="en-US" dirty="0"/>
              <a:t>Combining &amp; Analyzing multiple NEON data source</a:t>
            </a:r>
          </a:p>
        </p:txBody>
      </p:sp>
    </p:spTree>
    <p:extLst>
      <p:ext uri="{BB962C8B-B14F-4D97-AF65-F5344CB8AC3E}">
        <p14:creationId xmlns:p14="http://schemas.microsoft.com/office/powerpoint/2010/main" val="142190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762EC7-BF16-C140-9DAE-35D448F667C6}"/>
              </a:ext>
            </a:extLst>
          </p:cNvPr>
          <p:cNvSpPr txBox="1"/>
          <p:nvPr/>
        </p:nvSpPr>
        <p:spPr>
          <a:xfrm>
            <a:off x="726643" y="279921"/>
            <a:ext cx="1047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3600" dirty="0">
                <a:solidFill>
                  <a:srgbClr val="7267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NEON Biorepository data portal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Symbiota-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based collections portal.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BF9B04-98C0-974D-8366-6E7D0858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38" y="1116428"/>
            <a:ext cx="5292689" cy="4625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24FD77-785E-2C41-BF68-7870C6E6A861}"/>
              </a:ext>
            </a:extLst>
          </p:cNvPr>
          <p:cNvSpPr/>
          <p:nvPr/>
        </p:nvSpPr>
        <p:spPr>
          <a:xfrm>
            <a:off x="440638" y="2005164"/>
            <a:ext cx="6096000" cy="3736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Most frequently used software in North America for managing Natural History Collections records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Mid-level data aggregation platform and user-driven content management system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users can v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iew and contribute directly to sample data and publish in this portal</a:t>
            </a:r>
          </a:p>
        </p:txBody>
      </p:sp>
    </p:spTree>
    <p:extLst>
      <p:ext uri="{BB962C8B-B14F-4D97-AF65-F5344CB8AC3E}">
        <p14:creationId xmlns:p14="http://schemas.microsoft.com/office/powerpoint/2010/main" val="113832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43D89D-7729-9B31-FD45-41539403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4" y="146179"/>
            <a:ext cx="7772400" cy="4946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C2E519-D4D3-CCC8-D50F-B4AEC19D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36" y="526939"/>
            <a:ext cx="3702827" cy="2436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7C78D6-F1C9-822A-416E-47596866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68" y="2619215"/>
            <a:ext cx="3702828" cy="2591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0C52C-B7D8-0711-E677-E468DEA37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148" y="4765791"/>
            <a:ext cx="4017894" cy="22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247CAA-2E03-A445-808F-69C3415E3744}"/>
              </a:ext>
            </a:extLst>
          </p:cNvPr>
          <p:cNvSpPr txBox="1"/>
          <p:nvPr/>
        </p:nvSpPr>
        <p:spPr>
          <a:xfrm>
            <a:off x="4245543" y="5187120"/>
            <a:ext cx="7250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51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&gt;1 million observations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&gt;460 citations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DFEB5-4C42-394D-96B1-B40C698C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3" y="5375788"/>
            <a:ext cx="3352800" cy="944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9A8A0-DF27-BC47-9B9C-AC5C692C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70" y="0"/>
            <a:ext cx="4937760" cy="5375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BF226-8CC7-2046-AD1C-C7E8BF59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53" y="2061915"/>
            <a:ext cx="4439130" cy="2586710"/>
          </a:xfrm>
          <a:prstGeom prst="rect">
            <a:avLst/>
          </a:prstGeom>
          <a:ln w="19050">
            <a:solidFill>
              <a:srgbClr val="AA429A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E4FCC1C-7EBE-9845-B46F-91717705325A}"/>
              </a:ext>
            </a:extLst>
          </p:cNvPr>
          <p:cNvSpPr/>
          <p:nvPr/>
        </p:nvSpPr>
        <p:spPr>
          <a:xfrm>
            <a:off x="336884" y="224787"/>
            <a:ext cx="7534127" cy="165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visibility and discoverability is greatly increased by publishing to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46AA9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aggregators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DF01D8-1A16-2F4E-AC27-AF0C5A82C222}"/>
              </a:ext>
            </a:extLst>
          </p:cNvPr>
          <p:cNvSpPr/>
          <p:nvPr/>
        </p:nvSpPr>
        <p:spPr>
          <a:xfrm>
            <a:off x="10265776" y="4383267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82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4800df4ad_0_65"/>
          <p:cNvSpPr txBox="1">
            <a:spLocks noGrp="1"/>
          </p:cNvSpPr>
          <p:nvPr>
            <p:ph type="title"/>
          </p:nvPr>
        </p:nvSpPr>
        <p:spPr>
          <a:xfrm>
            <a:off x="466343" y="420624"/>
            <a:ext cx="5465904" cy="84479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biorepo@asu.edu</a:t>
            </a:r>
            <a:endParaRPr sz="4400" dirty="0"/>
          </a:p>
        </p:txBody>
      </p:sp>
      <p:pic>
        <p:nvPicPr>
          <p:cNvPr id="325" name="Google Shape;325;g144800df4ad_0_65" descr="Image result for neon ec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203" y="4750393"/>
            <a:ext cx="3150283" cy="116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44800df4ad_0_6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141" y="215900"/>
            <a:ext cx="4079127" cy="1049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g144800df4ad_0_65"/>
          <p:cNvGrpSpPr/>
          <p:nvPr/>
        </p:nvGrpSpPr>
        <p:grpSpPr>
          <a:xfrm>
            <a:off x="466343" y="1826295"/>
            <a:ext cx="2717010" cy="2313383"/>
            <a:chOff x="333945" y="819994"/>
            <a:chExt cx="3018900" cy="2570426"/>
          </a:xfrm>
        </p:grpSpPr>
        <p:pic>
          <p:nvPicPr>
            <p:cNvPr id="328" name="Google Shape;328;g144800df4ad_0_65"/>
            <p:cNvPicPr preferRelativeResize="0"/>
            <p:nvPr/>
          </p:nvPicPr>
          <p:blipFill rotWithShape="1">
            <a:blip r:embed="rId5">
              <a:alphaModFix/>
            </a:blip>
            <a:srcRect l="6455" r="14530"/>
            <a:stretch/>
          </p:blipFill>
          <p:spPr>
            <a:xfrm>
              <a:off x="528754" y="819994"/>
              <a:ext cx="2385382" cy="2012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g144800df4ad_0_65"/>
            <p:cNvSpPr/>
            <p:nvPr/>
          </p:nvSpPr>
          <p:spPr>
            <a:xfrm>
              <a:off x="333945" y="2826120"/>
              <a:ext cx="30189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Dr. Nico Franz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Operational Lead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g144800df4ad_0_65"/>
          <p:cNvGrpSpPr/>
          <p:nvPr/>
        </p:nvGrpSpPr>
        <p:grpSpPr>
          <a:xfrm>
            <a:off x="6001298" y="3630416"/>
            <a:ext cx="2011762" cy="2504755"/>
            <a:chOff x="1742179" y="3554509"/>
            <a:chExt cx="2385300" cy="2969830"/>
          </a:xfrm>
        </p:grpSpPr>
        <p:pic>
          <p:nvPicPr>
            <p:cNvPr id="331" name="Google Shape;331;g144800df4ad_0_65"/>
            <p:cNvPicPr preferRelativeResize="0"/>
            <p:nvPr/>
          </p:nvPicPr>
          <p:blipFill rotWithShape="1">
            <a:blip r:embed="rId6">
              <a:alphaModFix/>
            </a:blip>
            <a:srcRect l="8999" b="19354"/>
            <a:stretch/>
          </p:blipFill>
          <p:spPr>
            <a:xfrm>
              <a:off x="1892767" y="3554509"/>
              <a:ext cx="2170783" cy="2153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g144800df4ad_0_65"/>
            <p:cNvSpPr/>
            <p:nvPr/>
          </p:nvSpPr>
          <p:spPr>
            <a:xfrm>
              <a:off x="1742179" y="5675939"/>
              <a:ext cx="2385300" cy="8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Azhar Husain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Cryo Collections Manager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g144800df4ad_0_65"/>
          <p:cNvGrpSpPr/>
          <p:nvPr/>
        </p:nvGrpSpPr>
        <p:grpSpPr>
          <a:xfrm>
            <a:off x="7872288" y="1982114"/>
            <a:ext cx="1851660" cy="2671889"/>
            <a:chOff x="7250334" y="-810729"/>
            <a:chExt cx="2057400" cy="2968766"/>
          </a:xfrm>
        </p:grpSpPr>
        <p:pic>
          <p:nvPicPr>
            <p:cNvPr id="337" name="Google Shape;337;g144800df4ad_0_65"/>
            <p:cNvPicPr preferRelativeResize="0"/>
            <p:nvPr/>
          </p:nvPicPr>
          <p:blipFill rotWithShape="1">
            <a:blip r:embed="rId7">
              <a:alphaModFix/>
            </a:blip>
            <a:srcRect r="10976" b="24115"/>
            <a:stretch/>
          </p:blipFill>
          <p:spPr>
            <a:xfrm>
              <a:off x="7339010" y="-810729"/>
              <a:ext cx="1831627" cy="2415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g144800df4ad_0_65"/>
            <p:cNvSpPr/>
            <p:nvPr/>
          </p:nvSpPr>
          <p:spPr>
            <a:xfrm>
              <a:off x="7250334" y="1593737"/>
              <a:ext cx="20574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Ed Gilbert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Lead Symbiota Developer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g144800df4ad_0_65"/>
          <p:cNvGrpSpPr/>
          <p:nvPr/>
        </p:nvGrpSpPr>
        <p:grpSpPr>
          <a:xfrm>
            <a:off x="2724734" y="2813191"/>
            <a:ext cx="1515275" cy="1900900"/>
            <a:chOff x="5151473" y="431434"/>
            <a:chExt cx="2057400" cy="2580991"/>
          </a:xfrm>
        </p:grpSpPr>
        <p:pic>
          <p:nvPicPr>
            <p:cNvPr id="343" name="Google Shape;343;g144800df4ad_0_6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230142" y="431434"/>
              <a:ext cx="1923710" cy="192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g144800df4ad_0_65"/>
            <p:cNvSpPr/>
            <p:nvPr/>
          </p:nvSpPr>
          <p:spPr>
            <a:xfrm>
              <a:off x="5151473" y="2323025"/>
              <a:ext cx="20574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Dr. Kelsey Yule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Data Science  Specialist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g144800df4ad_0_65"/>
          <p:cNvGrpSpPr/>
          <p:nvPr/>
        </p:nvGrpSpPr>
        <p:grpSpPr>
          <a:xfrm>
            <a:off x="3980891" y="3046025"/>
            <a:ext cx="2296350" cy="2526813"/>
            <a:chOff x="4344380" y="2678422"/>
            <a:chExt cx="2551500" cy="2807570"/>
          </a:xfrm>
        </p:grpSpPr>
        <p:pic>
          <p:nvPicPr>
            <p:cNvPr id="346" name="Google Shape;346;g144800df4ad_0_6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571475" y="2678422"/>
              <a:ext cx="2170780" cy="2012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g144800df4ad_0_65"/>
            <p:cNvSpPr/>
            <p:nvPr/>
          </p:nvSpPr>
          <p:spPr>
            <a:xfrm>
              <a:off x="4344380" y="4690992"/>
              <a:ext cx="2551500" cy="79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Laura Steger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Environmental &amp; Zoological Collections  Manager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525B47-03CA-97FE-F1D7-940F45A28DCC}"/>
              </a:ext>
            </a:extLst>
          </p:cNvPr>
          <p:cNvGrpSpPr/>
          <p:nvPr/>
        </p:nvGrpSpPr>
        <p:grpSpPr>
          <a:xfrm>
            <a:off x="9000839" y="2821100"/>
            <a:ext cx="3033631" cy="2895621"/>
            <a:chOff x="8804782" y="2822555"/>
            <a:chExt cx="3033631" cy="2895621"/>
          </a:xfrm>
        </p:grpSpPr>
        <p:sp>
          <p:nvSpPr>
            <p:cNvPr id="335" name="Google Shape;335;g144800df4ad_0_65"/>
            <p:cNvSpPr/>
            <p:nvPr/>
          </p:nvSpPr>
          <p:spPr>
            <a:xfrm>
              <a:off x="8804782" y="5210301"/>
              <a:ext cx="3033631" cy="507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Isa Betancourt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Invertebrate Collections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Manager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026" name="Picture 2" descr="Isa Betancourt">
              <a:extLst>
                <a:ext uri="{FF2B5EF4-FFF2-40B4-BE49-F238E27FC236}">
                  <a16:creationId xmlns:a16="http://schemas.microsoft.com/office/drawing/2014/main" id="{EC3EAB04-F635-182C-12C3-1B5E834C9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9"/>
            <a:stretch/>
          </p:blipFill>
          <p:spPr bwMode="auto">
            <a:xfrm>
              <a:off x="9397649" y="2822555"/>
              <a:ext cx="1772705" cy="2387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3BF3B-4F16-C085-3F32-A5E0AE9DFFF1}"/>
              </a:ext>
            </a:extLst>
          </p:cNvPr>
          <p:cNvGrpSpPr/>
          <p:nvPr/>
        </p:nvGrpSpPr>
        <p:grpSpPr>
          <a:xfrm>
            <a:off x="6039638" y="420624"/>
            <a:ext cx="2011800" cy="3138169"/>
            <a:chOff x="5843581" y="422079"/>
            <a:chExt cx="2011800" cy="3138169"/>
          </a:xfrm>
        </p:grpSpPr>
        <p:sp>
          <p:nvSpPr>
            <p:cNvPr id="349" name="Google Shape;349;g144800df4ad_0_65"/>
            <p:cNvSpPr/>
            <p:nvPr/>
          </p:nvSpPr>
          <p:spPr>
            <a:xfrm>
              <a:off x="5843581" y="2844748"/>
              <a:ext cx="2011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Dr. Chandra Earl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Libre Franklin"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Biodiversity Informatician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028" name="Picture 4" descr="Chandra Earl">
              <a:extLst>
                <a:ext uri="{FF2B5EF4-FFF2-40B4-BE49-F238E27FC236}">
                  <a16:creationId xmlns:a16="http://schemas.microsoft.com/office/drawing/2014/main" id="{AFD907D1-8646-AD40-59BC-4DAF5CB45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4" t="24937"/>
            <a:stretch/>
          </p:blipFill>
          <p:spPr bwMode="auto">
            <a:xfrm>
              <a:off x="5990188" y="422079"/>
              <a:ext cx="1772898" cy="242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F392F8-3380-A418-F893-22AF3179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NEON Biorepository Portal: Finding and downloading sample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2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4800df4ad_0_8"/>
          <p:cNvSpPr txBox="1">
            <a:spLocks noGrp="1"/>
          </p:cNvSpPr>
          <p:nvPr>
            <p:ph type="title"/>
          </p:nvPr>
        </p:nvSpPr>
        <p:spPr>
          <a:xfrm>
            <a:off x="154748" y="154748"/>
            <a:ext cx="9676800" cy="9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biorepo.neonscience.org</a:t>
            </a:r>
            <a:r>
              <a:rPr lang="en-US" dirty="0">
                <a:hlinkClick r:id="rId3"/>
              </a:rPr>
              <a:t>/portal/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710F1-8B2C-BB1D-87E5-C2FE531C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18048"/>
            <a:ext cx="7772400" cy="54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271DE6B-622F-4DEA-E3FE-088C30968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25" y="420624"/>
            <a:ext cx="11073579" cy="963324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following in the NEON Biorepository data portal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C100C-DD37-2BC2-7C0B-C562C0CA893C}"/>
              </a:ext>
            </a:extLst>
          </p:cNvPr>
          <p:cNvSpPr txBox="1"/>
          <p:nvPr/>
        </p:nvSpPr>
        <p:spPr>
          <a:xfrm>
            <a:off x="419725" y="1166842"/>
            <a:ext cx="107946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 pitchFamily="34" charset="0"/>
              <a:ea typeface="Libre Franklin Thin"/>
              <a:cs typeface="Calibri" panose="020F0502020204030204" pitchFamily="34" charset="0"/>
              <a:sym typeface="Libre Franklin Thi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A 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scription of NEON soil microbe sampling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protocols and links to related NEON data products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Libre Franklin Thi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Libre Franklin Thi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All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Peromyscus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leucopus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voucher specimens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What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taxa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 come up in the results?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Where is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determination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 history for these individuals? How have the determinations been made?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What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material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 is available from these specimens?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A list of specimens used in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a recent publication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concerning mosquito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phylogenomics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number of unique taxa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within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Carabidae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 family collected at…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The SRER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All NEON sites in the western continental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</p:txBody>
      </p:sp>
    </p:spTree>
    <p:extLst>
      <p:ext uri="{BB962C8B-B14F-4D97-AF65-F5344CB8AC3E}">
        <p14:creationId xmlns:p14="http://schemas.microsoft.com/office/powerpoint/2010/main" val="57838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271DE6B-622F-4DEA-E3FE-088C30968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25" y="420624"/>
            <a:ext cx="11073579" cy="963324"/>
          </a:xfrm>
        </p:spPr>
        <p:txBody>
          <a:bodyPr>
            <a:normAutofit fontScale="90000"/>
          </a:bodyPr>
          <a:lstStyle/>
          <a:p>
            <a:r>
              <a:rPr lang="en-US" dirty="0"/>
              <a:t>Tutorial: Build a sample list to answer a research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C100C-DD37-2BC2-7C0B-C562C0CA893C}"/>
              </a:ext>
            </a:extLst>
          </p:cNvPr>
          <p:cNvSpPr txBox="1"/>
          <p:nvPr/>
        </p:nvSpPr>
        <p:spPr>
          <a:xfrm>
            <a:off x="419725" y="1166842"/>
            <a:ext cx="107946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 panose="020F0502020204030204" pitchFamily="34" charset="0"/>
              <a:ea typeface="Libre Franklin Thin"/>
              <a:cs typeface="Calibri" panose="020F0502020204030204" pitchFamily="34" charset="0"/>
              <a:sym typeface="Libre Franklin Thi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Libre Franklin Thin"/>
              </a:rPr>
              <a:t>Develop a research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Download NEON data of interest using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neonUtilities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 R package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Narrow the research scope based on available NEON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Download potentially relevant samples via the NEON Biorepository data portal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Manipulate data to find a list of most appropriate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Libre Franklin Thin"/>
              </a:rPr>
              <a:t>Simple visualization of the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sym typeface="Libre Franklin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59FB-DB52-04B5-9336-5B4A6071F8E2}"/>
              </a:ext>
            </a:extLst>
          </p:cNvPr>
          <p:cNvSpPr txBox="1"/>
          <p:nvPr/>
        </p:nvSpPr>
        <p:spPr>
          <a:xfrm>
            <a:off x="1233055" y="4433455"/>
            <a:ext cx="8616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https://</a:t>
            </a:r>
            <a:r>
              <a:rPr lang="en-US" sz="3200" b="1" dirty="0" err="1">
                <a:solidFill>
                  <a:schemeClr val="accent1"/>
                </a:solidFill>
              </a:rPr>
              <a:t>github.com</a:t>
            </a:r>
            <a:r>
              <a:rPr lang="en-US" sz="3200" b="1" dirty="0">
                <a:solidFill>
                  <a:schemeClr val="accent1"/>
                </a:solidFill>
              </a:rPr>
              <a:t>/</a:t>
            </a:r>
            <a:r>
              <a:rPr lang="en-US" sz="3200" b="1" dirty="0" err="1">
                <a:solidFill>
                  <a:schemeClr val="accent1"/>
                </a:solidFill>
              </a:rPr>
              <a:t>kyule</a:t>
            </a:r>
            <a:r>
              <a:rPr lang="en-US" sz="3200" b="1" dirty="0">
                <a:solidFill>
                  <a:schemeClr val="accent1"/>
                </a:solidFill>
              </a:rPr>
              <a:t>/neon-</a:t>
            </a:r>
            <a:r>
              <a:rPr lang="en-US" sz="3200" b="1" dirty="0" err="1">
                <a:solidFill>
                  <a:schemeClr val="accent1"/>
                </a:solidFill>
              </a:rPr>
              <a:t>biorepo</a:t>
            </a:r>
            <a:r>
              <a:rPr lang="en-US" sz="3200" b="1" dirty="0">
                <a:solidFill>
                  <a:schemeClr val="accent1"/>
                </a:solidFill>
              </a:rPr>
              <a:t>-tutorial/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D0CFE-57B6-252E-6274-B957CA87B697}"/>
              </a:ext>
            </a:extLst>
          </p:cNvPr>
          <p:cNvSpPr txBox="1"/>
          <p:nvPr/>
        </p:nvSpPr>
        <p:spPr>
          <a:xfrm>
            <a:off x="2147456" y="5191688"/>
            <a:ext cx="96178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Not necessary to clone the entire repo!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Only need to download neon-biorepository-</a:t>
            </a:r>
            <a:r>
              <a:rPr lang="en-US" sz="3200" dirty="0" err="1">
                <a:solidFill>
                  <a:schemeClr val="accent1"/>
                </a:solidFill>
              </a:rPr>
              <a:t>tutorial.Rmd</a:t>
            </a:r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</a:rPr>
              <a:t>	or html</a:t>
            </a:r>
          </a:p>
        </p:txBody>
      </p:sp>
    </p:spTree>
    <p:extLst>
      <p:ext uri="{BB962C8B-B14F-4D97-AF65-F5344CB8AC3E}">
        <p14:creationId xmlns:p14="http://schemas.microsoft.com/office/powerpoint/2010/main" val="2772006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/>
          <p:nvPr/>
        </p:nvSpPr>
        <p:spPr>
          <a:xfrm>
            <a:off x="1545021" y="3894083"/>
            <a:ext cx="9128234" cy="20968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0178" y="4018417"/>
            <a:ext cx="5483115" cy="189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981" y="4165658"/>
            <a:ext cx="678180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2696237" y="6262472"/>
            <a:ext cx="68258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7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biorepo@asu.edu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76B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| www.biorepo.neonscience.org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76B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F392F8-3380-A418-F893-22AF3179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NEON Biorepository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0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F19C-D6C3-145D-58BC-72EBC1B6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NEON Biorepository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C4084-5B83-4E85-6125-D5908F4C4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=-</a:t>
            </a:r>
            <a:r>
              <a:rPr lang="en-US" dirty="0" err="1">
                <a:hlinkClick r:id="rId2"/>
              </a:rPr>
              <a:t>gHqSPJOETQ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9DF9C-D6B8-8E9C-F806-4821F335E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66344" y="420624"/>
            <a:ext cx="11256264" cy="96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n-US" dirty="0"/>
              <a:t>The National Ecological Observatory Network (NEON) is a continental scale program to monitor and forecast ecological change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66344" y="1630662"/>
            <a:ext cx="4504901" cy="427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endParaRPr lang="en-US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 dirty="0"/>
              <a:t>Standardized organismal and environmental data collection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endParaRPr dirty="0"/>
          </a:p>
          <a:p>
            <a:pPr marL="228600" lvl="0" indent="-228600" algn="l" rtl="0">
              <a:spcBef>
                <a:spcPts val="1100"/>
              </a:spcBef>
              <a:spcAft>
                <a:spcPts val="0"/>
              </a:spcAft>
              <a:buSzPts val="2760"/>
              <a:buChar char="•"/>
            </a:pPr>
            <a:r>
              <a:rPr lang="en-US" b="1" dirty="0"/>
              <a:t>81 terrestrial and freshwater sites </a:t>
            </a:r>
            <a:r>
              <a:rPr lang="en-US" dirty="0"/>
              <a:t>within 20 ecoclimatic domains across the US,  including AK, HI, and PR</a:t>
            </a:r>
          </a:p>
          <a:p>
            <a:pPr marL="228600" lvl="0" indent="-228600" algn="l" rtl="0">
              <a:spcBef>
                <a:spcPts val="1100"/>
              </a:spcBef>
              <a:spcAft>
                <a:spcPts val="0"/>
              </a:spcAft>
              <a:buSzPts val="2760"/>
              <a:buChar char="•"/>
            </a:pPr>
            <a:endParaRPr lang="en-US" dirty="0"/>
          </a:p>
          <a:p>
            <a:pPr marL="228600" indent="-228600">
              <a:spcBef>
                <a:spcPts val="1100"/>
              </a:spcBef>
            </a:pPr>
            <a:r>
              <a:rPr lang="en-US" b="1" dirty="0"/>
              <a:t>30 years </a:t>
            </a:r>
            <a:r>
              <a:rPr lang="en-US" dirty="0"/>
              <a:t>of repeated sampling</a:t>
            </a:r>
            <a:endParaRPr lang="en-US" b="1" dirty="0"/>
          </a:p>
          <a:p>
            <a:pPr marL="228600" lvl="0" indent="-228600" algn="l" rtl="0">
              <a:spcBef>
                <a:spcPts val="1100"/>
              </a:spcBef>
              <a:spcAft>
                <a:spcPts val="0"/>
              </a:spcAft>
              <a:buSzPts val="2760"/>
              <a:buChar char="•"/>
            </a:pPr>
            <a:endParaRPr dirty="0"/>
          </a:p>
          <a:p>
            <a:pPr marL="228600" lvl="0" indent="-53339" algn="l" rtl="0">
              <a:spcBef>
                <a:spcPts val="1100"/>
              </a:spcBef>
              <a:spcAft>
                <a:spcPts val="0"/>
              </a:spcAft>
              <a:buSzPts val="2760"/>
              <a:buNone/>
            </a:pPr>
            <a:endParaRPr dirty="0"/>
          </a:p>
        </p:txBody>
      </p:sp>
      <p:pic>
        <p:nvPicPr>
          <p:cNvPr id="98" name="Google Shape;98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5873" y="1539431"/>
            <a:ext cx="3291840" cy="438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A picture containing outdoor, sky, building, tre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563877" y="2088071"/>
            <a:ext cx="4389120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0E038B-1CC1-CA4A-A8CF-E005ED30BBDD}"/>
              </a:ext>
            </a:extLst>
          </p:cNvPr>
          <p:cNvSpPr txBox="1">
            <a:spLocks/>
          </p:cNvSpPr>
          <p:nvPr/>
        </p:nvSpPr>
        <p:spPr>
          <a:xfrm>
            <a:off x="7711357" y="684408"/>
            <a:ext cx="3462985" cy="57822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006D6ACE-6249-934E-868D-96ADC19B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9" y="0"/>
            <a:ext cx="6238247" cy="6803136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29FB76F-DDE5-1C43-9C15-0F3E662439E3}"/>
              </a:ext>
            </a:extLst>
          </p:cNvPr>
          <p:cNvGrpSpPr/>
          <p:nvPr/>
        </p:nvGrpSpPr>
        <p:grpSpPr>
          <a:xfrm>
            <a:off x="1219270" y="709751"/>
            <a:ext cx="1391916" cy="609600"/>
            <a:chOff x="1397001" y="1701801"/>
            <a:chExt cx="1159930" cy="508000"/>
          </a:xfrm>
        </p:grpSpPr>
        <p:pic>
          <p:nvPicPr>
            <p:cNvPr id="70" name="Picture 69" descr="A close up of a map&#10;&#10;Description automatically generated">
              <a:extLst>
                <a:ext uri="{FF2B5EF4-FFF2-40B4-BE49-F238E27FC236}">
                  <a16:creationId xmlns:a16="http://schemas.microsoft.com/office/drawing/2014/main" id="{38481578-F287-B547-B011-A26A02FA5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727" t="44960" r="20635" b="47600"/>
            <a:stretch/>
          </p:blipFill>
          <p:spPr>
            <a:xfrm rot="20180713">
              <a:off x="1397001" y="1701801"/>
              <a:ext cx="533400" cy="5080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834DE52-CEF2-3F48-8A44-45F3D89F57A1}"/>
                </a:ext>
              </a:extLst>
            </p:cNvPr>
            <p:cNvSpPr txBox="1"/>
            <p:nvPr/>
          </p:nvSpPr>
          <p:spPr>
            <a:xfrm>
              <a:off x="1797467" y="1719746"/>
              <a:ext cx="75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samples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D4D288-3CE8-774D-BC5F-7CEE2AFAC6C3}"/>
                </a:ext>
              </a:extLst>
            </p:cNvPr>
            <p:cNvSpPr txBox="1"/>
            <p:nvPr/>
          </p:nvSpPr>
          <p:spPr>
            <a:xfrm>
              <a:off x="1712797" y="1909406"/>
              <a:ext cx="75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data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CE2487CC-6125-8B4D-9524-89A7EAAD4AC2}"/>
              </a:ext>
            </a:extLst>
          </p:cNvPr>
          <p:cNvSpPr/>
          <p:nvPr/>
        </p:nvSpPr>
        <p:spPr>
          <a:xfrm>
            <a:off x="1017659" y="710535"/>
            <a:ext cx="1593527" cy="606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5BC8C9A-6208-7346-956C-4542DF67ADFA}"/>
              </a:ext>
            </a:extLst>
          </p:cNvPr>
          <p:cNvSpPr/>
          <p:nvPr/>
        </p:nvSpPr>
        <p:spPr>
          <a:xfrm>
            <a:off x="7631691" y="606952"/>
            <a:ext cx="3259567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its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portal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are integral to the flow of NEON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sz="336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endParaRPr kumimoji="0" lang="en-US" sz="33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D4E6DB-10B2-D54D-B11D-F73EA78C9834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1B44FD-BBCE-374E-B29E-CAA47339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10609B-B8B5-6640-905D-E213E6F70B5C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0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006D6ACE-6249-934E-868D-96ADC19B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9" y="0"/>
            <a:ext cx="6238247" cy="68031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639621-B015-FB43-BF6D-106E933F8684}"/>
              </a:ext>
            </a:extLst>
          </p:cNvPr>
          <p:cNvSpPr txBox="1">
            <a:spLocks/>
          </p:cNvSpPr>
          <p:nvPr/>
        </p:nvSpPr>
        <p:spPr>
          <a:xfrm>
            <a:off x="7603036" y="169048"/>
            <a:ext cx="3944207" cy="65131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7267A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Biorepository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turntable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assimilate, redistribute, and reintegrate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following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FAIR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principles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indability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Accessibility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nteroperability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	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A429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eusability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AA429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AA429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AFEB8C-2584-FA47-ACFE-976FE3F2C8A0}"/>
              </a:ext>
            </a:extLst>
          </p:cNvPr>
          <p:cNvGrpSpPr/>
          <p:nvPr/>
        </p:nvGrpSpPr>
        <p:grpSpPr>
          <a:xfrm>
            <a:off x="1219270" y="709751"/>
            <a:ext cx="1391916" cy="609600"/>
            <a:chOff x="1397001" y="1701801"/>
            <a:chExt cx="1159930" cy="50800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FFFE2298-3EA3-814C-871B-3C4DB9C41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727" t="44960" r="20635" b="47600"/>
            <a:stretch/>
          </p:blipFill>
          <p:spPr>
            <a:xfrm rot="20180713">
              <a:off x="1397001" y="1701801"/>
              <a:ext cx="533400" cy="508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13A3E0-0CC0-C84A-A759-188818F09545}"/>
                </a:ext>
              </a:extLst>
            </p:cNvPr>
            <p:cNvSpPr txBox="1"/>
            <p:nvPr/>
          </p:nvSpPr>
          <p:spPr>
            <a:xfrm>
              <a:off x="1797467" y="1719746"/>
              <a:ext cx="75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samples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E3CA3C-0338-4449-AF61-5EAFD91FB6EF}"/>
                </a:ext>
              </a:extLst>
            </p:cNvPr>
            <p:cNvSpPr txBox="1"/>
            <p:nvPr/>
          </p:nvSpPr>
          <p:spPr>
            <a:xfrm>
              <a:off x="1712797" y="1909406"/>
              <a:ext cx="759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data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04754F0-AAE2-A949-8F0A-7065B14ACC45}"/>
              </a:ext>
            </a:extLst>
          </p:cNvPr>
          <p:cNvSpPr/>
          <p:nvPr/>
        </p:nvSpPr>
        <p:spPr>
          <a:xfrm>
            <a:off x="1017659" y="710535"/>
            <a:ext cx="1593527" cy="606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A4F4EF-F738-EE4B-A8B2-4DD696E0C317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FC9B9F-9A55-1A42-A7C2-AE1FC6C7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6C611-F1BB-9C41-99E9-CF22E1D0CA07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95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3EE57FFA-FE4F-2B40-A1EB-BD5419A3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49587"/>
            <a:ext cx="4937760" cy="51124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5CBBA6-780C-D24F-9A29-305AB1FE88DC}"/>
              </a:ext>
            </a:extLst>
          </p:cNvPr>
          <p:cNvSpPr txBox="1">
            <a:spLocks/>
          </p:cNvSpPr>
          <p:nvPr/>
        </p:nvSpPr>
        <p:spPr>
          <a:xfrm>
            <a:off x="134911" y="5501403"/>
            <a:ext cx="11447489" cy="208454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6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Physical samples </a:t>
            </a:r>
            <a:r>
              <a:rPr kumimoji="0" lang="en-US" sz="39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are collected at all 81 </a:t>
            </a:r>
            <a:r>
              <a:rPr kumimoji="0" lang="en-US" sz="396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NEON field sites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DB2A42-28AD-0F4D-96FD-7E9D6EBAFCDD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1" y="509455"/>
            <a:ext cx="6105992" cy="4389120"/>
            <a:chOff x="0" y="424546"/>
            <a:chExt cx="5865311" cy="42161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95B99E-1A1E-AF44-A396-C5D049827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3" t="2757" r="3454" b="13278"/>
            <a:stretch/>
          </p:blipFill>
          <p:spPr>
            <a:xfrm>
              <a:off x="0" y="424546"/>
              <a:ext cx="5865311" cy="37714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92AD70-6ADE-7D40-97A2-1EC227FF1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4" t="92476" r="33190" b="3963"/>
            <a:stretch/>
          </p:blipFill>
          <p:spPr>
            <a:xfrm>
              <a:off x="0" y="4195966"/>
              <a:ext cx="5861304" cy="444694"/>
            </a:xfrm>
            <a:prstGeom prst="rect">
              <a:avLst/>
            </a:prstGeom>
          </p:spPr>
        </p:pic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F59AF0CE-AEFC-B04C-B451-FF6A00966BC3}"/>
              </a:ext>
            </a:extLst>
          </p:cNvPr>
          <p:cNvSpPr/>
          <p:nvPr/>
        </p:nvSpPr>
        <p:spPr>
          <a:xfrm>
            <a:off x="7973001" y="149588"/>
            <a:ext cx="2290050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42BE7-2AE5-7649-BE8C-6B4C560F0816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18A27-A752-8C47-9437-3DBB03B2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46FD9-B66C-2B46-9C5B-22604B3C4BD2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39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29A2E19-8F1C-7047-B37A-4E39CE54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121249"/>
            <a:ext cx="4937760" cy="51124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8" r="-1" b="29272"/>
          <a:stretch/>
        </p:blipFill>
        <p:spPr>
          <a:xfrm>
            <a:off x="855022" y="397860"/>
            <a:ext cx="3314644" cy="1399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9" r="-1" b="4999"/>
          <a:stretch/>
        </p:blipFill>
        <p:spPr>
          <a:xfrm>
            <a:off x="855021" y="1967634"/>
            <a:ext cx="3314644" cy="2934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r="14283" b="5"/>
          <a:stretch/>
        </p:blipFill>
        <p:spPr>
          <a:xfrm>
            <a:off x="4352743" y="397860"/>
            <a:ext cx="2145593" cy="3949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r="-7" b="-7"/>
          <a:stretch/>
        </p:blipFill>
        <p:spPr>
          <a:xfrm>
            <a:off x="2639508" y="5072334"/>
            <a:ext cx="1530157" cy="1336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4075"/>
          <a:stretch/>
        </p:blipFill>
        <p:spPr>
          <a:xfrm>
            <a:off x="4352743" y="4509462"/>
            <a:ext cx="2145593" cy="1899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0" r="-6" b="12523"/>
          <a:stretch/>
        </p:blipFill>
        <p:spPr>
          <a:xfrm>
            <a:off x="855021" y="5072334"/>
            <a:ext cx="1522420" cy="133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47CAA-2E03-A445-808F-69C3415E3744}"/>
              </a:ext>
            </a:extLst>
          </p:cNvPr>
          <p:cNvSpPr txBox="1"/>
          <p:nvPr/>
        </p:nvSpPr>
        <p:spPr>
          <a:xfrm>
            <a:off x="6644639" y="5233713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691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are transferred to the 18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domain facilities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C5C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749263-E759-794C-AE9B-554F6D3E42F4}"/>
              </a:ext>
            </a:extLst>
          </p:cNvPr>
          <p:cNvSpPr/>
          <p:nvPr/>
        </p:nvSpPr>
        <p:spPr>
          <a:xfrm>
            <a:off x="8466592" y="989779"/>
            <a:ext cx="1293854" cy="12690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2B0E0E-A1CC-164D-8213-47DC27942C80}"/>
              </a:ext>
            </a:extLst>
          </p:cNvPr>
          <p:cNvGrpSpPr/>
          <p:nvPr/>
        </p:nvGrpSpPr>
        <p:grpSpPr>
          <a:xfrm>
            <a:off x="9926054" y="6132177"/>
            <a:ext cx="2265946" cy="688496"/>
            <a:chOff x="9926054" y="6132177"/>
            <a:chExt cx="2265946" cy="6884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97FE47-42A5-F247-8F90-C373AE9A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6054" y="6132177"/>
              <a:ext cx="2265946" cy="5898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15F443-2F65-5847-866D-6CCAC2CF4CCE}"/>
                </a:ext>
              </a:extLst>
            </p:cNvPr>
            <p:cNvSpPr txBox="1"/>
            <p:nvPr/>
          </p:nvSpPr>
          <p:spPr>
            <a:xfrm>
              <a:off x="9964811" y="6543674"/>
              <a:ext cx="2227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biorepo@asu.edu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2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Custom 1">
      <a:dk1>
        <a:srgbClr val="424242"/>
      </a:dk1>
      <a:lt1>
        <a:srgbClr val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Theme">
  <a:themeElements>
    <a:clrScheme name="Custom 1">
      <a:dk1>
        <a:srgbClr val="424242"/>
      </a:dk1>
      <a:lt1>
        <a:srgbClr val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5424</TotalTime>
  <Words>714</Words>
  <Application>Microsoft Macintosh PowerPoint</Application>
  <PresentationFormat>Widescreen</PresentationFormat>
  <Paragraphs>136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Franklin Gothic Medium</vt:lpstr>
      <vt:lpstr>Franklin Gothic Medium Cond</vt:lpstr>
      <vt:lpstr>Libre Franklin</vt:lpstr>
      <vt:lpstr>Libre Franklin Medium</vt:lpstr>
      <vt:lpstr>Noto Sans Symbols</vt:lpstr>
      <vt:lpstr>Office Theme</vt:lpstr>
      <vt:lpstr>1_Default Theme</vt:lpstr>
      <vt:lpstr>1_Office Theme</vt:lpstr>
      <vt:lpstr>Default Theme</vt:lpstr>
      <vt:lpstr>NEON Biorepository Data Skills Workshop </vt:lpstr>
      <vt:lpstr>Overview</vt:lpstr>
      <vt:lpstr>The NEON Biorepository</vt:lpstr>
      <vt:lpstr>The NEON Biorepository</vt:lpstr>
      <vt:lpstr>The National Ecological Observatory Network (NEON) is a continental scale program to monitor and forecast ecological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Annual sample intake</vt:lpstr>
      <vt:lpstr>Annual sample intake</vt:lpstr>
      <vt:lpstr>Annual sample intake</vt:lpstr>
      <vt:lpstr>Samples are currently available for research</vt:lpstr>
      <vt:lpstr>PowerPoint Presentation</vt:lpstr>
      <vt:lpstr>PowerPoint Presentation</vt:lpstr>
      <vt:lpstr>Biodiversity Occurrence Records</vt:lpstr>
      <vt:lpstr>PowerPoint Presentation</vt:lpstr>
      <vt:lpstr>PowerPoint Presentation</vt:lpstr>
      <vt:lpstr>PowerPoint Presentation</vt:lpstr>
      <vt:lpstr>PowerPoint Presentation</vt:lpstr>
      <vt:lpstr>biorepo@asu.edu</vt:lpstr>
      <vt:lpstr>The NEON Biorepository Portal: Finding and downloading sample data</vt:lpstr>
      <vt:lpstr>https://biorepo.neonscience.org/portal/</vt:lpstr>
      <vt:lpstr>Find the following in the NEON Biorepository data portal</vt:lpstr>
      <vt:lpstr>Tutorial: Build a sample list to answer a research question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Kelsey Yule</dc:creator>
  <cp:lastModifiedBy>Kelsey Yule</cp:lastModifiedBy>
  <cp:revision>26</cp:revision>
  <dcterms:created xsi:type="dcterms:W3CDTF">2023-09-25T15:16:31Z</dcterms:created>
  <dcterms:modified xsi:type="dcterms:W3CDTF">2024-08-06T16:20:14Z</dcterms:modified>
</cp:coreProperties>
</file>